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2" d="100"/>
          <a:sy n="72" d="100"/>
        </p:scale>
        <p:origin x="1310"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4/13/2024</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4/13/2024</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4/13/2024</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4/13/2024</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4/13/2024</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4/13/2024</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4/13/2024</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4/13/2024</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4/13/2024</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4/13/2024</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4/13/2024</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9820"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Md. </a:t>
            </a:r>
            <a:r>
              <a:rPr lang="en-US" dirty="0" err="1" smtClean="0">
                <a:solidFill>
                  <a:schemeClr val="bg2"/>
                </a:solidFill>
                <a:latin typeface="Abadi"/>
                <a:ea typeface="SF Pro" pitchFamily="2" charset="0"/>
                <a:cs typeface="SF Pro" pitchFamily="2" charset="0"/>
              </a:rPr>
              <a:t>Samrat-Uz-Zaman</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13/04/2024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770011" y="1402080"/>
            <a:ext cx="10326708" cy="524256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Centaur" panose="02030504050205020304" pitchFamily="18" charset="0"/>
              </a:rPr>
              <a:t>Summary of </a:t>
            </a:r>
            <a:r>
              <a:rPr lang="en-US" sz="2200" dirty="0" smtClean="0">
                <a:solidFill>
                  <a:schemeClr val="accent3">
                    <a:lumMod val="25000"/>
                  </a:schemeClr>
                </a:solidFill>
                <a:latin typeface="Centaur" panose="02030504050205020304" pitchFamily="18" charset="0"/>
              </a:rPr>
              <a:t>methodologies</a:t>
            </a:r>
          </a:p>
          <a:p>
            <a:pPr lvl="1">
              <a:lnSpc>
                <a:spcPct val="100000"/>
              </a:lnSpc>
              <a:spcBef>
                <a:spcPts val="0"/>
              </a:spcBef>
              <a:buFont typeface="Wingdings" panose="05000000000000000000" pitchFamily="2" charset="2"/>
              <a:buChar char="§"/>
            </a:pPr>
            <a:r>
              <a:rPr lang="en-US" sz="1600" dirty="0">
                <a:solidFill>
                  <a:schemeClr val="accent3">
                    <a:lumMod val="25000"/>
                  </a:schemeClr>
                </a:solidFill>
                <a:latin typeface="Centaur" panose="02030504050205020304" pitchFamily="18" charset="0"/>
              </a:rPr>
              <a:t>The research attempts to identify the factors for a successful rocket landing. To make this determination, the following methodologies where used</a:t>
            </a:r>
            <a:r>
              <a:rPr lang="en-US" sz="1600" dirty="0" smtClean="0">
                <a:solidFill>
                  <a:schemeClr val="accent3">
                    <a:lumMod val="25000"/>
                  </a:schemeClr>
                </a:solidFill>
                <a:latin typeface="Centaur" panose="02030504050205020304" pitchFamily="18" charset="0"/>
              </a:rPr>
              <a:t>:</a:t>
            </a:r>
          </a:p>
          <a:p>
            <a:pPr lvl="1">
              <a:lnSpc>
                <a:spcPct val="100000"/>
              </a:lnSpc>
              <a:spcBef>
                <a:spcPts val="0"/>
              </a:spcBef>
              <a:buFont typeface="Wingdings" panose="05000000000000000000" pitchFamily="2" charset="2"/>
              <a:buChar char="§"/>
            </a:pPr>
            <a:r>
              <a:rPr lang="en-US" sz="1600" dirty="0">
                <a:solidFill>
                  <a:schemeClr val="accent3">
                    <a:lumMod val="25000"/>
                  </a:schemeClr>
                </a:solidFill>
                <a:latin typeface="Centaur" panose="02030504050205020304" pitchFamily="18" charset="0"/>
              </a:rPr>
              <a:t>Collect data using </a:t>
            </a:r>
            <a:r>
              <a:rPr lang="en-US" sz="1600" dirty="0" err="1">
                <a:solidFill>
                  <a:schemeClr val="accent3">
                    <a:lumMod val="25000"/>
                  </a:schemeClr>
                </a:solidFill>
                <a:latin typeface="Centaur" panose="02030504050205020304" pitchFamily="18" charset="0"/>
              </a:rPr>
              <a:t>SpaceX</a:t>
            </a:r>
            <a:r>
              <a:rPr lang="en-US" sz="1600" dirty="0">
                <a:solidFill>
                  <a:schemeClr val="accent3">
                    <a:lumMod val="25000"/>
                  </a:schemeClr>
                </a:solidFill>
                <a:latin typeface="Centaur" panose="02030504050205020304" pitchFamily="18" charset="0"/>
              </a:rPr>
              <a:t> REST API and web scraping techniques</a:t>
            </a:r>
          </a:p>
          <a:p>
            <a:pPr lvl="1">
              <a:lnSpc>
                <a:spcPct val="100000"/>
              </a:lnSpc>
              <a:spcBef>
                <a:spcPts val="0"/>
              </a:spcBef>
              <a:buFont typeface="Wingdings" panose="05000000000000000000" pitchFamily="2" charset="2"/>
              <a:buChar char="§"/>
            </a:pPr>
            <a:r>
              <a:rPr lang="en-US" sz="1600" dirty="0">
                <a:solidFill>
                  <a:schemeClr val="accent3">
                    <a:lumMod val="25000"/>
                  </a:schemeClr>
                </a:solidFill>
                <a:latin typeface="Centaur" panose="02030504050205020304" pitchFamily="18" charset="0"/>
              </a:rPr>
              <a:t>Wrangle data to create success/fail outcome variable</a:t>
            </a:r>
          </a:p>
          <a:p>
            <a:pPr lvl="1">
              <a:lnSpc>
                <a:spcPct val="100000"/>
              </a:lnSpc>
              <a:spcBef>
                <a:spcPts val="0"/>
              </a:spcBef>
              <a:buFont typeface="Wingdings" panose="05000000000000000000" pitchFamily="2" charset="2"/>
              <a:buChar char="§"/>
            </a:pPr>
            <a:r>
              <a:rPr lang="en-US" sz="1600" dirty="0">
                <a:solidFill>
                  <a:schemeClr val="accent3">
                    <a:lumMod val="25000"/>
                  </a:schemeClr>
                </a:solidFill>
                <a:latin typeface="Centaur" panose="02030504050205020304" pitchFamily="18" charset="0"/>
              </a:rPr>
              <a:t>Explore data with data visualization techniques, considering the following factors: payload, launch site, flight number and yearly trend</a:t>
            </a:r>
          </a:p>
          <a:p>
            <a:pPr lvl="1">
              <a:lnSpc>
                <a:spcPct val="100000"/>
              </a:lnSpc>
              <a:spcBef>
                <a:spcPts val="0"/>
              </a:spcBef>
              <a:buFont typeface="Wingdings" panose="05000000000000000000" pitchFamily="2" charset="2"/>
              <a:buChar char="§"/>
            </a:pPr>
            <a:r>
              <a:rPr lang="en-US" sz="1600" dirty="0">
                <a:solidFill>
                  <a:schemeClr val="accent3">
                    <a:lumMod val="25000"/>
                  </a:schemeClr>
                </a:solidFill>
                <a:latin typeface="Centaur" panose="02030504050205020304" pitchFamily="18" charset="0"/>
              </a:rPr>
              <a:t>Analyze the data with SQL, calculating the following statistics: total payload, payload range for successful launches, and total # of successful and failed outcomes</a:t>
            </a:r>
          </a:p>
          <a:p>
            <a:pPr lvl="1">
              <a:lnSpc>
                <a:spcPct val="100000"/>
              </a:lnSpc>
              <a:spcBef>
                <a:spcPts val="0"/>
              </a:spcBef>
              <a:buFont typeface="Wingdings" panose="05000000000000000000" pitchFamily="2" charset="2"/>
              <a:buChar char="§"/>
            </a:pPr>
            <a:r>
              <a:rPr lang="en-US" sz="1600" dirty="0">
                <a:solidFill>
                  <a:schemeClr val="accent3">
                    <a:lumMod val="25000"/>
                  </a:schemeClr>
                </a:solidFill>
                <a:latin typeface="Centaur" panose="02030504050205020304" pitchFamily="18" charset="0"/>
              </a:rPr>
              <a:t>Explore launch site success rates and proximity to geographical markers</a:t>
            </a:r>
          </a:p>
          <a:p>
            <a:pPr lvl="1">
              <a:lnSpc>
                <a:spcPct val="100000"/>
              </a:lnSpc>
              <a:spcBef>
                <a:spcPts val="0"/>
              </a:spcBef>
              <a:buFont typeface="Wingdings" panose="05000000000000000000" pitchFamily="2" charset="2"/>
              <a:buChar char="§"/>
            </a:pPr>
            <a:r>
              <a:rPr lang="en-US" sz="1600" dirty="0">
                <a:solidFill>
                  <a:schemeClr val="accent3">
                    <a:lumMod val="25000"/>
                  </a:schemeClr>
                </a:solidFill>
                <a:latin typeface="Centaur" panose="02030504050205020304" pitchFamily="18" charset="0"/>
              </a:rPr>
              <a:t>Visualize the launch sites with the most success and successful payload ranges</a:t>
            </a:r>
          </a:p>
          <a:p>
            <a:pPr lvl="1">
              <a:lnSpc>
                <a:spcPct val="100000"/>
              </a:lnSpc>
              <a:spcBef>
                <a:spcPts val="0"/>
              </a:spcBef>
              <a:buFont typeface="Wingdings" panose="05000000000000000000" pitchFamily="2" charset="2"/>
              <a:buChar char="§"/>
            </a:pPr>
            <a:r>
              <a:rPr lang="en-US" sz="1600" dirty="0">
                <a:solidFill>
                  <a:schemeClr val="accent3">
                    <a:lumMod val="25000"/>
                  </a:schemeClr>
                </a:solidFill>
                <a:latin typeface="Centaur" panose="02030504050205020304" pitchFamily="18" charset="0"/>
              </a:rPr>
              <a:t>Build Models to predict landing outcomes using logistic regression, support vector machine (SVM), decision tree and K-nearest neighbor (KNN)</a:t>
            </a:r>
            <a:endParaRPr lang="en-US" sz="1600" dirty="0" smtClean="0">
              <a:solidFill>
                <a:schemeClr val="accent3">
                  <a:lumMod val="25000"/>
                </a:schemeClr>
              </a:solidFill>
              <a:latin typeface="Centaur" panose="02030504050205020304" pitchFamily="18" charset="0"/>
            </a:endParaRPr>
          </a:p>
          <a:p>
            <a:pPr>
              <a:lnSpc>
                <a:spcPct val="100000"/>
              </a:lnSpc>
              <a:spcBef>
                <a:spcPts val="0"/>
              </a:spcBef>
            </a:pPr>
            <a:r>
              <a:rPr lang="en-US" sz="2200" dirty="0" smtClean="0">
                <a:solidFill>
                  <a:schemeClr val="accent3">
                    <a:lumMod val="25000"/>
                  </a:schemeClr>
                </a:solidFill>
                <a:latin typeface="Centaur" panose="02030504050205020304" pitchFamily="18" charset="0"/>
              </a:rPr>
              <a:t>Summary </a:t>
            </a:r>
            <a:r>
              <a:rPr lang="en-US" sz="2200" dirty="0">
                <a:solidFill>
                  <a:schemeClr val="accent3">
                    <a:lumMod val="25000"/>
                  </a:schemeClr>
                </a:solidFill>
                <a:latin typeface="Centaur" panose="02030504050205020304" pitchFamily="18" charset="0"/>
              </a:rPr>
              <a:t>of all </a:t>
            </a:r>
            <a:r>
              <a:rPr lang="en-US" sz="2200" dirty="0" smtClean="0">
                <a:solidFill>
                  <a:schemeClr val="accent3">
                    <a:lumMod val="25000"/>
                  </a:schemeClr>
                </a:solidFill>
                <a:latin typeface="Centaur" panose="02030504050205020304" pitchFamily="18" charset="0"/>
              </a:rPr>
              <a:t>results</a:t>
            </a:r>
          </a:p>
          <a:p>
            <a:pPr marL="0" indent="0">
              <a:lnSpc>
                <a:spcPct val="100000"/>
              </a:lnSpc>
              <a:spcBef>
                <a:spcPts val="0"/>
              </a:spcBef>
              <a:buNone/>
            </a:pPr>
            <a:endParaRPr lang="en-US" sz="2200" dirty="0">
              <a:solidFill>
                <a:schemeClr val="accent3">
                  <a:lumMod val="25000"/>
                </a:schemeClr>
              </a:solidFill>
              <a:latin typeface="Centaur" panose="02030504050205020304" pitchFamily="18" charset="0"/>
            </a:endParaRP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Centaur" panose="02030504050205020304" pitchFamily="18" charset="0"/>
              </a:rPr>
              <a:t>Executive Summary</a:t>
            </a:r>
          </a:p>
        </p:txBody>
      </p:sp>
      <p:sp>
        <p:nvSpPr>
          <p:cNvPr id="2" name="TextBox 1"/>
          <p:cNvSpPr txBox="1"/>
          <p:nvPr/>
        </p:nvSpPr>
        <p:spPr>
          <a:xfrm>
            <a:off x="1087119" y="5082381"/>
            <a:ext cx="4261547" cy="1569660"/>
          </a:xfrm>
          <a:prstGeom prst="rect">
            <a:avLst/>
          </a:prstGeom>
          <a:noFill/>
        </p:spPr>
        <p:txBody>
          <a:bodyPr wrap="square" rtlCol="0">
            <a:spAutoFit/>
          </a:bodyPr>
          <a:lstStyle/>
          <a:p>
            <a:r>
              <a:rPr lang="en-US" sz="1600" b="1" dirty="0">
                <a:latin typeface="Centaur" panose="02030504050205020304" pitchFamily="18" charset="0"/>
              </a:rPr>
              <a:t>Exploratory Data Analysis:</a:t>
            </a:r>
          </a:p>
          <a:p>
            <a:pPr marL="285750" indent="-285750">
              <a:buFont typeface="Wingdings" panose="05000000000000000000" pitchFamily="2" charset="2"/>
              <a:buChar char="§"/>
            </a:pPr>
            <a:r>
              <a:rPr lang="en-US" sz="1600" dirty="0">
                <a:latin typeface="Centaur" panose="02030504050205020304" pitchFamily="18" charset="0"/>
              </a:rPr>
              <a:t>Launch success has improved over time</a:t>
            </a:r>
          </a:p>
          <a:p>
            <a:pPr marL="285750" indent="-285750">
              <a:buFont typeface="Wingdings" panose="05000000000000000000" pitchFamily="2" charset="2"/>
              <a:buChar char="§"/>
            </a:pPr>
            <a:r>
              <a:rPr lang="en-US" sz="1600" dirty="0">
                <a:latin typeface="Centaur" panose="02030504050205020304" pitchFamily="18" charset="0"/>
              </a:rPr>
              <a:t>KSC LC-39A has the highest success rate among landing sites</a:t>
            </a:r>
          </a:p>
          <a:p>
            <a:pPr marL="285750" indent="-285750">
              <a:buFont typeface="Wingdings" panose="05000000000000000000" pitchFamily="2" charset="2"/>
              <a:buChar char="§"/>
            </a:pPr>
            <a:r>
              <a:rPr lang="en-US" sz="1600" dirty="0">
                <a:latin typeface="Centaur" panose="02030504050205020304" pitchFamily="18" charset="0"/>
              </a:rPr>
              <a:t>Orbits ES-L1, GEO, HEO, and SSO have a 100% success </a:t>
            </a:r>
            <a:r>
              <a:rPr lang="en-US" sz="1600" dirty="0" smtClean="0">
                <a:latin typeface="Centaur" panose="02030504050205020304" pitchFamily="18" charset="0"/>
              </a:rPr>
              <a:t>rate</a:t>
            </a:r>
            <a:endParaRPr lang="en-US" sz="1600" dirty="0">
              <a:latin typeface="Centaur" panose="02030504050205020304" pitchFamily="18" charset="0"/>
            </a:endParaRPr>
          </a:p>
        </p:txBody>
      </p:sp>
      <p:sp>
        <p:nvSpPr>
          <p:cNvPr id="6" name="TextBox 5"/>
          <p:cNvSpPr txBox="1"/>
          <p:nvPr/>
        </p:nvSpPr>
        <p:spPr>
          <a:xfrm>
            <a:off x="5753812" y="5082381"/>
            <a:ext cx="4937760" cy="1569660"/>
          </a:xfrm>
          <a:prstGeom prst="rect">
            <a:avLst/>
          </a:prstGeom>
          <a:noFill/>
        </p:spPr>
        <p:txBody>
          <a:bodyPr wrap="square" rtlCol="0">
            <a:spAutoFit/>
          </a:bodyPr>
          <a:lstStyle/>
          <a:p>
            <a:r>
              <a:rPr lang="en-US" sz="1600" b="1" dirty="0">
                <a:latin typeface="Centaur" panose="02030504050205020304" pitchFamily="18" charset="0"/>
              </a:rPr>
              <a:t>Visualization/Analytics:</a:t>
            </a:r>
          </a:p>
          <a:p>
            <a:pPr marL="285750" indent="-285750">
              <a:buFont typeface="Wingdings" panose="05000000000000000000" pitchFamily="2" charset="2"/>
              <a:buChar char="§"/>
            </a:pPr>
            <a:r>
              <a:rPr lang="en-US" sz="1600" dirty="0">
                <a:latin typeface="Centaur" panose="02030504050205020304" pitchFamily="18" charset="0"/>
              </a:rPr>
              <a:t>Most launch sites are near the equator, and all are close to the coast </a:t>
            </a:r>
          </a:p>
          <a:p>
            <a:r>
              <a:rPr lang="en-US" sz="1600" b="1" dirty="0">
                <a:latin typeface="Centaur" panose="02030504050205020304" pitchFamily="18" charset="0"/>
              </a:rPr>
              <a:t>Predictive Analytics:</a:t>
            </a:r>
          </a:p>
          <a:p>
            <a:pPr marL="285750" indent="-285750">
              <a:buFont typeface="Wingdings" panose="05000000000000000000" pitchFamily="2" charset="2"/>
              <a:buChar char="§"/>
            </a:pPr>
            <a:r>
              <a:rPr lang="en-US" sz="1600" dirty="0">
                <a:latin typeface="Centaur" panose="02030504050205020304" pitchFamily="18" charset="0"/>
              </a:rPr>
              <a:t>All models performed similarly on the test set. The decision tree model slightly outperformed</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Centaur" panose="02030504050205020304" pitchFamily="18" charset="0"/>
              </a:rPr>
              <a:t>Introduction</a:t>
            </a: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828068" y="1412240"/>
            <a:ext cx="9321771" cy="50149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0"/>
              </a:spcBef>
              <a:buNone/>
            </a:pPr>
            <a:r>
              <a:rPr lang="en-US" sz="2200" b="1" dirty="0">
                <a:solidFill>
                  <a:schemeClr val="accent3">
                    <a:lumMod val="25000"/>
                  </a:schemeClr>
                </a:solidFill>
                <a:latin typeface="Centaur" panose="02030504050205020304" pitchFamily="18" charset="0"/>
              </a:rPr>
              <a:t>Project background and </a:t>
            </a:r>
            <a:r>
              <a:rPr lang="en-US" sz="2200" b="1" dirty="0" smtClean="0">
                <a:solidFill>
                  <a:schemeClr val="accent3">
                    <a:lumMod val="25000"/>
                  </a:schemeClr>
                </a:solidFill>
                <a:latin typeface="Centaur" panose="02030504050205020304" pitchFamily="18" charset="0"/>
              </a:rPr>
              <a:t>context</a:t>
            </a:r>
          </a:p>
          <a:p>
            <a:pPr marL="457200" lvl="1" indent="0">
              <a:spcBef>
                <a:spcPts val="0"/>
              </a:spcBef>
              <a:buNone/>
            </a:pPr>
            <a:r>
              <a:rPr lang="en-US" sz="2000" dirty="0" err="1" smtClean="0">
                <a:solidFill>
                  <a:schemeClr val="accent3">
                    <a:lumMod val="25000"/>
                  </a:schemeClr>
                </a:solidFill>
                <a:latin typeface="Centaur" panose="02030504050205020304" pitchFamily="18" charset="0"/>
              </a:rPr>
              <a:t>SpaceY</a:t>
            </a:r>
            <a:r>
              <a:rPr lang="en-US" sz="2000" dirty="0" smtClean="0">
                <a:solidFill>
                  <a:schemeClr val="accent3">
                    <a:lumMod val="25000"/>
                  </a:schemeClr>
                </a:solidFill>
                <a:latin typeface="Centaur" panose="02030504050205020304" pitchFamily="18" charset="0"/>
              </a:rPr>
              <a:t>, </a:t>
            </a:r>
            <a:r>
              <a:rPr lang="en-US" sz="2000" dirty="0">
                <a:solidFill>
                  <a:schemeClr val="accent3">
                    <a:lumMod val="25000"/>
                  </a:schemeClr>
                </a:solidFill>
                <a:latin typeface="Centaur" panose="02030504050205020304" pitchFamily="18" charset="0"/>
              </a:rPr>
              <a:t>a leader in the space industry, strives to make space travel affordable for everyone. Its accomplishments include sending spacecraft to the international space station, launching a satellite constellation that provides internet access and sending manned missions to space. </a:t>
            </a:r>
            <a:r>
              <a:rPr lang="en-US" sz="2000" dirty="0" err="1" smtClean="0">
                <a:solidFill>
                  <a:schemeClr val="accent3">
                    <a:lumMod val="25000"/>
                  </a:schemeClr>
                </a:solidFill>
                <a:latin typeface="Centaur" panose="02030504050205020304" pitchFamily="18" charset="0"/>
              </a:rPr>
              <a:t>SpaceY</a:t>
            </a:r>
            <a:r>
              <a:rPr lang="en-US" sz="2000" dirty="0" smtClean="0">
                <a:solidFill>
                  <a:schemeClr val="accent3">
                    <a:lumMod val="25000"/>
                  </a:schemeClr>
                </a:solidFill>
                <a:latin typeface="Centaur" panose="02030504050205020304" pitchFamily="18" charset="0"/>
              </a:rPr>
              <a:t> </a:t>
            </a:r>
            <a:r>
              <a:rPr lang="en-US" sz="2000" dirty="0">
                <a:solidFill>
                  <a:schemeClr val="accent3">
                    <a:lumMod val="25000"/>
                  </a:schemeClr>
                </a:solidFill>
                <a:latin typeface="Centaur" panose="02030504050205020304" pitchFamily="18" charset="0"/>
              </a:rPr>
              <a:t>can do this because the rocket launches are relatively inexpensive ($62 million per launch) due to its novel reuse of the first stage of its Falcon 9 rocket. Other providers, which are not able to reuse the first stage, cost upwards of $165 million each. By determining if the first stage will land, we can determine the price of the launch. To do this, we can use public data and machine learning models to predict whether </a:t>
            </a:r>
            <a:r>
              <a:rPr lang="en-US" sz="2000" dirty="0" err="1">
                <a:solidFill>
                  <a:schemeClr val="accent3">
                    <a:lumMod val="25000"/>
                  </a:schemeClr>
                </a:solidFill>
                <a:latin typeface="Centaur" panose="02030504050205020304" pitchFamily="18" charset="0"/>
              </a:rPr>
              <a:t>SpaceX</a:t>
            </a:r>
            <a:r>
              <a:rPr lang="en-US" sz="2000" dirty="0">
                <a:solidFill>
                  <a:schemeClr val="accent3">
                    <a:lumMod val="25000"/>
                  </a:schemeClr>
                </a:solidFill>
                <a:latin typeface="Centaur" panose="02030504050205020304" pitchFamily="18" charset="0"/>
              </a:rPr>
              <a:t> – or a competing company – can reuse the first </a:t>
            </a:r>
            <a:r>
              <a:rPr lang="en-US" sz="2000" dirty="0" smtClean="0">
                <a:solidFill>
                  <a:schemeClr val="accent3">
                    <a:lumMod val="25000"/>
                  </a:schemeClr>
                </a:solidFill>
                <a:latin typeface="Centaur" panose="02030504050205020304" pitchFamily="18" charset="0"/>
              </a:rPr>
              <a:t>stage.</a:t>
            </a:r>
            <a:endParaRPr lang="en-US" sz="2000" dirty="0" smtClean="0">
              <a:solidFill>
                <a:schemeClr val="accent3">
                  <a:lumMod val="25000"/>
                </a:schemeClr>
              </a:solidFill>
              <a:latin typeface="Centaur" panose="02030504050205020304" pitchFamily="18" charset="0"/>
            </a:endParaRPr>
          </a:p>
          <a:p>
            <a:pPr marL="0" indent="0">
              <a:spcBef>
                <a:spcPts val="0"/>
              </a:spcBef>
              <a:buNone/>
            </a:pPr>
            <a:r>
              <a:rPr lang="en-US" sz="2200" b="1" dirty="0" smtClean="0">
                <a:solidFill>
                  <a:schemeClr val="accent3">
                    <a:lumMod val="25000"/>
                  </a:schemeClr>
                </a:solidFill>
                <a:latin typeface="Centaur" panose="02030504050205020304" pitchFamily="18" charset="0"/>
              </a:rPr>
              <a:t>Problems </a:t>
            </a:r>
            <a:r>
              <a:rPr lang="en-US" sz="2200" b="1" dirty="0">
                <a:solidFill>
                  <a:schemeClr val="accent3">
                    <a:lumMod val="25000"/>
                  </a:schemeClr>
                </a:solidFill>
                <a:latin typeface="Centaur" panose="02030504050205020304" pitchFamily="18" charset="0"/>
              </a:rPr>
              <a:t>you want to find </a:t>
            </a:r>
            <a:r>
              <a:rPr lang="en-US" sz="2200" b="1" dirty="0" smtClean="0">
                <a:solidFill>
                  <a:schemeClr val="accent3">
                    <a:lumMod val="25000"/>
                  </a:schemeClr>
                </a:solidFill>
                <a:latin typeface="Centaur" panose="02030504050205020304" pitchFamily="18" charset="0"/>
              </a:rPr>
              <a:t>answers</a:t>
            </a:r>
          </a:p>
          <a:p>
            <a:pPr marL="457200" lvl="1" indent="0">
              <a:spcBef>
                <a:spcPts val="0"/>
              </a:spcBef>
              <a:buNone/>
            </a:pPr>
            <a:r>
              <a:rPr lang="en-US" sz="2000" dirty="0">
                <a:solidFill>
                  <a:schemeClr val="accent3">
                    <a:lumMod val="25000"/>
                  </a:schemeClr>
                </a:solidFill>
                <a:latin typeface="Centaur" panose="02030504050205020304" pitchFamily="18" charset="0"/>
              </a:rPr>
              <a:t>How payload mass, launch site, number of flights, and orbits affect first-stage landing success</a:t>
            </a:r>
          </a:p>
          <a:p>
            <a:pPr marL="457200" lvl="1" indent="0">
              <a:spcBef>
                <a:spcPts val="0"/>
              </a:spcBef>
              <a:buNone/>
            </a:pPr>
            <a:r>
              <a:rPr lang="en-US" sz="2000" dirty="0">
                <a:solidFill>
                  <a:schemeClr val="accent3">
                    <a:lumMod val="25000"/>
                  </a:schemeClr>
                </a:solidFill>
                <a:latin typeface="Centaur" panose="02030504050205020304" pitchFamily="18" charset="0"/>
              </a:rPr>
              <a:t>What is the rate of successful landings over time</a:t>
            </a:r>
          </a:p>
          <a:p>
            <a:pPr marL="457200" lvl="1" indent="0">
              <a:spcBef>
                <a:spcPts val="0"/>
              </a:spcBef>
              <a:buNone/>
            </a:pPr>
            <a:r>
              <a:rPr lang="en-US" sz="2000" dirty="0">
                <a:solidFill>
                  <a:schemeClr val="accent3">
                    <a:lumMod val="25000"/>
                  </a:schemeClr>
                </a:solidFill>
                <a:latin typeface="Centaur" panose="02030504050205020304" pitchFamily="18" charset="0"/>
              </a:rPr>
              <a:t>What is the best predictive model for successful landing (binary classification)</a:t>
            </a:r>
            <a:endParaRPr lang="en-US" sz="2000" dirty="0">
              <a:solidFill>
                <a:schemeClr val="accent3">
                  <a:lumMod val="25000"/>
                </a:schemeClr>
              </a:solidFill>
              <a:latin typeface="Centaur" panose="02030504050205020304" pitchFamily="18"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xmlns=""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xmlns=""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xmlns=""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341120"/>
            <a:ext cx="5204069" cy="545156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0"/>
              </a:spcBef>
              <a:buNone/>
            </a:pPr>
            <a:r>
              <a:rPr lang="en-US" sz="8800" dirty="0">
                <a:solidFill>
                  <a:srgbClr val="0B49CB"/>
                </a:solidFill>
                <a:latin typeface="Centaur" panose="02030504050205020304" pitchFamily="18" charset="0"/>
              </a:rPr>
              <a:t>Executive Summary</a:t>
            </a:r>
          </a:p>
          <a:p>
            <a:pPr>
              <a:lnSpc>
                <a:spcPct val="120000"/>
              </a:lnSpc>
              <a:spcBef>
                <a:spcPts val="0"/>
              </a:spcBef>
            </a:pPr>
            <a:r>
              <a:rPr lang="en-US" sz="8800" b="1" dirty="0">
                <a:solidFill>
                  <a:schemeClr val="accent3">
                    <a:lumMod val="25000"/>
                  </a:schemeClr>
                </a:solidFill>
                <a:latin typeface="Centaur" panose="02030504050205020304" pitchFamily="18" charset="0"/>
              </a:rPr>
              <a:t>Data collection </a:t>
            </a:r>
            <a:r>
              <a:rPr lang="en-US" sz="8800" b="1" dirty="0" smtClean="0">
                <a:solidFill>
                  <a:schemeClr val="accent3">
                    <a:lumMod val="25000"/>
                  </a:schemeClr>
                </a:solidFill>
                <a:latin typeface="Centaur" panose="02030504050205020304" pitchFamily="18" charset="0"/>
              </a:rPr>
              <a:t>methodology</a:t>
            </a:r>
          </a:p>
          <a:p>
            <a:pPr lvl="1">
              <a:lnSpc>
                <a:spcPct val="120000"/>
              </a:lnSpc>
              <a:spcBef>
                <a:spcPts val="0"/>
              </a:spcBef>
              <a:buFont typeface="Wingdings" panose="05000000000000000000" pitchFamily="2" charset="2"/>
              <a:buChar char="§"/>
            </a:pPr>
            <a:r>
              <a:rPr lang="en-US" sz="7200" dirty="0" err="1">
                <a:solidFill>
                  <a:schemeClr val="accent3">
                    <a:lumMod val="25000"/>
                  </a:schemeClr>
                </a:solidFill>
                <a:latin typeface="Centaur" panose="02030504050205020304" pitchFamily="18" charset="0"/>
              </a:rPr>
              <a:t>SpaceX</a:t>
            </a:r>
            <a:r>
              <a:rPr lang="en-US" sz="7200" dirty="0">
                <a:solidFill>
                  <a:schemeClr val="accent3">
                    <a:lumMod val="25000"/>
                  </a:schemeClr>
                </a:solidFill>
                <a:latin typeface="Centaur" panose="02030504050205020304" pitchFamily="18" charset="0"/>
              </a:rPr>
              <a:t> REST API </a:t>
            </a:r>
            <a:endParaRPr lang="en-US" sz="7200" dirty="0" smtClean="0">
              <a:solidFill>
                <a:schemeClr val="accent3">
                  <a:lumMod val="25000"/>
                </a:schemeClr>
              </a:solidFill>
              <a:latin typeface="Centaur" panose="02030504050205020304" pitchFamily="18" charset="0"/>
            </a:endParaRPr>
          </a:p>
          <a:p>
            <a:pPr lvl="1">
              <a:lnSpc>
                <a:spcPct val="120000"/>
              </a:lnSpc>
              <a:spcBef>
                <a:spcPts val="0"/>
              </a:spcBef>
              <a:buFont typeface="Wingdings" panose="05000000000000000000" pitchFamily="2" charset="2"/>
              <a:buChar char="§"/>
            </a:pPr>
            <a:r>
              <a:rPr lang="en-US" sz="7200" dirty="0" smtClean="0">
                <a:solidFill>
                  <a:schemeClr val="accent3">
                    <a:lumMod val="25000"/>
                  </a:schemeClr>
                </a:solidFill>
                <a:latin typeface="Centaur" panose="02030504050205020304" pitchFamily="18" charset="0"/>
              </a:rPr>
              <a:t>web </a:t>
            </a:r>
            <a:r>
              <a:rPr lang="en-US" sz="7200" dirty="0">
                <a:solidFill>
                  <a:schemeClr val="accent3">
                    <a:lumMod val="25000"/>
                  </a:schemeClr>
                </a:solidFill>
                <a:latin typeface="Centaur" panose="02030504050205020304" pitchFamily="18" charset="0"/>
              </a:rPr>
              <a:t>scraping techniques</a:t>
            </a:r>
            <a:endParaRPr lang="en-US" sz="7200" dirty="0">
              <a:solidFill>
                <a:schemeClr val="accent3">
                  <a:lumMod val="25000"/>
                </a:schemeClr>
              </a:solidFill>
              <a:latin typeface="Centaur" panose="02030504050205020304" pitchFamily="18" charset="0"/>
            </a:endParaRPr>
          </a:p>
          <a:p>
            <a:pPr>
              <a:lnSpc>
                <a:spcPct val="120000"/>
              </a:lnSpc>
              <a:spcBef>
                <a:spcPts val="0"/>
              </a:spcBef>
            </a:pPr>
            <a:r>
              <a:rPr lang="en-US" sz="8800" b="1" dirty="0" smtClean="0">
                <a:solidFill>
                  <a:schemeClr val="accent3">
                    <a:lumMod val="25000"/>
                  </a:schemeClr>
                </a:solidFill>
                <a:latin typeface="Centaur" panose="02030504050205020304" pitchFamily="18" charset="0"/>
              </a:rPr>
              <a:t>Perform data wrangling</a:t>
            </a:r>
          </a:p>
          <a:p>
            <a:pPr lvl="1">
              <a:lnSpc>
                <a:spcPct val="120000"/>
              </a:lnSpc>
              <a:spcBef>
                <a:spcPts val="0"/>
              </a:spcBef>
              <a:buFont typeface="Wingdings" panose="05000000000000000000" pitchFamily="2" charset="2"/>
              <a:buChar char="§"/>
            </a:pPr>
            <a:r>
              <a:rPr lang="en-US" sz="8400" dirty="0">
                <a:solidFill>
                  <a:schemeClr val="accent3">
                    <a:lumMod val="25000"/>
                  </a:schemeClr>
                </a:solidFill>
                <a:latin typeface="Centaur" panose="02030504050205020304" pitchFamily="18" charset="0"/>
              </a:rPr>
              <a:t>filtering the data</a:t>
            </a:r>
          </a:p>
          <a:p>
            <a:pPr lvl="1">
              <a:lnSpc>
                <a:spcPct val="120000"/>
              </a:lnSpc>
              <a:spcBef>
                <a:spcPts val="0"/>
              </a:spcBef>
              <a:buFont typeface="Wingdings" panose="05000000000000000000" pitchFamily="2" charset="2"/>
              <a:buChar char="§"/>
            </a:pPr>
            <a:r>
              <a:rPr lang="en-US" sz="8400" dirty="0">
                <a:solidFill>
                  <a:schemeClr val="accent3">
                    <a:lumMod val="25000"/>
                  </a:schemeClr>
                </a:solidFill>
                <a:latin typeface="Centaur" panose="02030504050205020304" pitchFamily="18" charset="0"/>
              </a:rPr>
              <a:t>handling missing values</a:t>
            </a:r>
          </a:p>
          <a:p>
            <a:pPr lvl="1">
              <a:lnSpc>
                <a:spcPct val="120000"/>
              </a:lnSpc>
              <a:spcBef>
                <a:spcPts val="0"/>
              </a:spcBef>
              <a:buFont typeface="Wingdings" panose="05000000000000000000" pitchFamily="2" charset="2"/>
              <a:buChar char="§"/>
            </a:pPr>
            <a:r>
              <a:rPr lang="en-US" sz="8400" dirty="0">
                <a:solidFill>
                  <a:schemeClr val="accent3">
                    <a:lumMod val="25000"/>
                  </a:schemeClr>
                </a:solidFill>
                <a:latin typeface="Centaur" panose="02030504050205020304" pitchFamily="18" charset="0"/>
              </a:rPr>
              <a:t>applying one hot encoding</a:t>
            </a:r>
            <a:endParaRPr lang="en-US" sz="8400" dirty="0" smtClean="0">
              <a:solidFill>
                <a:schemeClr val="accent3">
                  <a:lumMod val="25000"/>
                </a:schemeClr>
              </a:solidFill>
              <a:latin typeface="Centaur" panose="02030504050205020304" pitchFamily="18" charset="0"/>
            </a:endParaRPr>
          </a:p>
          <a:p>
            <a:pPr>
              <a:lnSpc>
                <a:spcPct val="120000"/>
              </a:lnSpc>
              <a:spcBef>
                <a:spcPts val="0"/>
              </a:spcBef>
            </a:pPr>
            <a:r>
              <a:rPr lang="en-US" sz="8800" b="1" dirty="0" smtClean="0">
                <a:solidFill>
                  <a:schemeClr val="accent3">
                    <a:lumMod val="25000"/>
                  </a:schemeClr>
                </a:solidFill>
                <a:latin typeface="Centaur" panose="02030504050205020304" pitchFamily="18" charset="0"/>
              </a:rPr>
              <a:t>Perform </a:t>
            </a:r>
            <a:r>
              <a:rPr lang="en-US" sz="8800" b="1" dirty="0">
                <a:solidFill>
                  <a:schemeClr val="accent3">
                    <a:lumMod val="25000"/>
                  </a:schemeClr>
                </a:solidFill>
                <a:latin typeface="Centaur" panose="02030504050205020304" pitchFamily="18" charset="0"/>
              </a:rPr>
              <a:t>exploratory data analysis (EDA) using visualization and </a:t>
            </a:r>
            <a:r>
              <a:rPr lang="en-US" sz="8800" b="1" dirty="0" smtClean="0">
                <a:solidFill>
                  <a:schemeClr val="accent3">
                    <a:lumMod val="25000"/>
                  </a:schemeClr>
                </a:solidFill>
                <a:latin typeface="Centaur" panose="02030504050205020304" pitchFamily="18" charset="0"/>
              </a:rPr>
              <a:t>SQL</a:t>
            </a:r>
          </a:p>
          <a:p>
            <a:pPr lvl="1">
              <a:lnSpc>
                <a:spcPct val="120000"/>
              </a:lnSpc>
              <a:spcBef>
                <a:spcPts val="0"/>
              </a:spcBef>
              <a:buFont typeface="Wingdings" panose="05000000000000000000" pitchFamily="2" charset="2"/>
              <a:buChar char="§"/>
            </a:pPr>
            <a:r>
              <a:rPr lang="en-US" sz="8400" dirty="0">
                <a:solidFill>
                  <a:schemeClr val="accent3">
                    <a:lumMod val="25000"/>
                  </a:schemeClr>
                </a:solidFill>
                <a:latin typeface="Centaur" panose="02030504050205020304" pitchFamily="18" charset="0"/>
              </a:rPr>
              <a:t>EDA with SQL </a:t>
            </a:r>
            <a:endParaRPr lang="en-US" sz="8400" dirty="0" smtClean="0">
              <a:solidFill>
                <a:schemeClr val="accent3">
                  <a:lumMod val="25000"/>
                </a:schemeClr>
              </a:solidFill>
              <a:latin typeface="Centaur" panose="02030504050205020304" pitchFamily="18" charset="0"/>
            </a:endParaRPr>
          </a:p>
          <a:p>
            <a:pPr lvl="1">
              <a:lnSpc>
                <a:spcPct val="120000"/>
              </a:lnSpc>
              <a:spcBef>
                <a:spcPts val="0"/>
              </a:spcBef>
              <a:buFont typeface="Wingdings" panose="05000000000000000000" pitchFamily="2" charset="2"/>
              <a:buChar char="§"/>
            </a:pPr>
            <a:r>
              <a:rPr lang="en-US" sz="8400" dirty="0" smtClean="0">
                <a:solidFill>
                  <a:schemeClr val="accent3">
                    <a:lumMod val="25000"/>
                  </a:schemeClr>
                </a:solidFill>
                <a:latin typeface="Centaur" panose="02030504050205020304" pitchFamily="18" charset="0"/>
              </a:rPr>
              <a:t>Data </a:t>
            </a:r>
            <a:r>
              <a:rPr lang="en-US" sz="8400" dirty="0">
                <a:solidFill>
                  <a:schemeClr val="accent3">
                    <a:lumMod val="25000"/>
                  </a:schemeClr>
                </a:solidFill>
                <a:latin typeface="Centaur" panose="02030504050205020304" pitchFamily="18" charset="0"/>
              </a:rPr>
              <a:t>visualization </a:t>
            </a:r>
            <a:r>
              <a:rPr lang="en-US" sz="8400" dirty="0" smtClean="0">
                <a:solidFill>
                  <a:schemeClr val="accent3">
                    <a:lumMod val="25000"/>
                  </a:schemeClr>
                </a:solidFill>
                <a:latin typeface="Centaur" panose="02030504050205020304" pitchFamily="18" charset="0"/>
              </a:rPr>
              <a:t>techniques</a:t>
            </a:r>
            <a:endParaRPr lang="en-US" sz="8400" dirty="0">
              <a:solidFill>
                <a:schemeClr val="accent3">
                  <a:lumMod val="25000"/>
                </a:schemeClr>
              </a:solidFill>
              <a:latin typeface="Centaur" panose="02030504050205020304" pitchFamily="18" charset="0"/>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Centaur" panose="02030504050205020304" pitchFamily="18" charset="0"/>
              </a:rPr>
              <a:t>Methodology</a:t>
            </a:r>
          </a:p>
        </p:txBody>
      </p:sp>
      <p:sp>
        <p:nvSpPr>
          <p:cNvPr id="5" name="Content Placeholder 2">
            <a:extLst>
              <a:ext uri="{FF2B5EF4-FFF2-40B4-BE49-F238E27FC236}">
                <a16:creationId xmlns:a16="http://schemas.microsoft.com/office/drawing/2014/main" xmlns="" id="{0BFEC426-B615-E549-83E5-140FD588BC64}"/>
              </a:ext>
            </a:extLst>
          </p:cNvPr>
          <p:cNvSpPr txBox="1">
            <a:spLocks/>
          </p:cNvSpPr>
          <p:nvPr/>
        </p:nvSpPr>
        <p:spPr>
          <a:xfrm>
            <a:off x="6388491" y="1635760"/>
            <a:ext cx="5204069" cy="43898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0"/>
              </a:spcBef>
            </a:pPr>
            <a:r>
              <a:rPr lang="en-US" sz="2200" b="1" dirty="0" smtClean="0">
                <a:solidFill>
                  <a:schemeClr val="accent3">
                    <a:lumMod val="25000"/>
                  </a:schemeClr>
                </a:solidFill>
                <a:latin typeface="Centaur" panose="02030504050205020304" pitchFamily="18" charset="0"/>
              </a:rPr>
              <a:t>Perform </a:t>
            </a:r>
            <a:r>
              <a:rPr lang="en-US" sz="2200" b="1" dirty="0">
                <a:solidFill>
                  <a:schemeClr val="accent3">
                    <a:lumMod val="25000"/>
                  </a:schemeClr>
                </a:solidFill>
                <a:latin typeface="Centaur" panose="02030504050205020304" pitchFamily="18" charset="0"/>
              </a:rPr>
              <a:t>interactive visual analytics using Folium and </a:t>
            </a:r>
            <a:r>
              <a:rPr lang="en-US" sz="2200" b="1" dirty="0" err="1">
                <a:solidFill>
                  <a:schemeClr val="accent3">
                    <a:lumMod val="25000"/>
                  </a:schemeClr>
                </a:solidFill>
                <a:latin typeface="Centaur" panose="02030504050205020304" pitchFamily="18" charset="0"/>
              </a:rPr>
              <a:t>Plotly</a:t>
            </a:r>
            <a:r>
              <a:rPr lang="en-US" sz="2200" b="1" dirty="0">
                <a:solidFill>
                  <a:schemeClr val="accent3">
                    <a:lumMod val="25000"/>
                  </a:schemeClr>
                </a:solidFill>
                <a:latin typeface="Centaur" panose="02030504050205020304" pitchFamily="18" charset="0"/>
              </a:rPr>
              <a:t> </a:t>
            </a:r>
            <a:r>
              <a:rPr lang="en-US" sz="2200" b="1" dirty="0" smtClean="0">
                <a:solidFill>
                  <a:schemeClr val="accent3">
                    <a:lumMod val="25000"/>
                  </a:schemeClr>
                </a:solidFill>
                <a:latin typeface="Centaur" panose="02030504050205020304" pitchFamily="18" charset="0"/>
              </a:rPr>
              <a:t>Dash</a:t>
            </a:r>
          </a:p>
          <a:p>
            <a:pPr lvl="1">
              <a:lnSpc>
                <a:spcPct val="100000"/>
              </a:lnSpc>
              <a:spcBef>
                <a:spcPts val="0"/>
              </a:spcBef>
              <a:buFont typeface="Wingdings" panose="05000000000000000000" pitchFamily="2" charset="2"/>
              <a:buChar char="§"/>
            </a:pPr>
            <a:r>
              <a:rPr lang="en-US" sz="2100" dirty="0">
                <a:solidFill>
                  <a:schemeClr val="accent3">
                    <a:lumMod val="25000"/>
                  </a:schemeClr>
                </a:solidFill>
                <a:latin typeface="Centaur" panose="02030504050205020304" pitchFamily="18" charset="0"/>
              </a:rPr>
              <a:t>Interactive </a:t>
            </a:r>
            <a:r>
              <a:rPr lang="en-US" sz="2100" dirty="0">
                <a:solidFill>
                  <a:schemeClr val="accent3">
                    <a:lumMod val="25000"/>
                  </a:schemeClr>
                </a:solidFill>
                <a:latin typeface="Centaur" panose="02030504050205020304" pitchFamily="18" charset="0"/>
              </a:rPr>
              <a:t>map with </a:t>
            </a:r>
            <a:r>
              <a:rPr lang="en-US" sz="2100" dirty="0">
                <a:solidFill>
                  <a:schemeClr val="accent3">
                    <a:lumMod val="25000"/>
                  </a:schemeClr>
                </a:solidFill>
                <a:latin typeface="Centaur" panose="02030504050205020304" pitchFamily="18" charset="0"/>
              </a:rPr>
              <a:t>Folium</a:t>
            </a:r>
          </a:p>
          <a:p>
            <a:pPr lvl="1">
              <a:lnSpc>
                <a:spcPct val="100000"/>
              </a:lnSpc>
              <a:spcBef>
                <a:spcPts val="0"/>
              </a:spcBef>
              <a:buFont typeface="Wingdings" panose="05000000000000000000" pitchFamily="2" charset="2"/>
              <a:buChar char="§"/>
            </a:pPr>
            <a:r>
              <a:rPr lang="en-US" sz="2100" dirty="0">
                <a:solidFill>
                  <a:schemeClr val="accent3">
                    <a:lumMod val="25000"/>
                  </a:schemeClr>
                </a:solidFill>
                <a:latin typeface="Centaur" panose="02030504050205020304" pitchFamily="18" charset="0"/>
              </a:rPr>
              <a:t>Interactive </a:t>
            </a:r>
            <a:r>
              <a:rPr lang="en-US" sz="2100" dirty="0">
                <a:solidFill>
                  <a:schemeClr val="accent3">
                    <a:lumMod val="25000"/>
                  </a:schemeClr>
                </a:solidFill>
                <a:latin typeface="Centaur" panose="02030504050205020304" pitchFamily="18" charset="0"/>
              </a:rPr>
              <a:t>dashboard with </a:t>
            </a:r>
            <a:r>
              <a:rPr lang="en-US" sz="2100" dirty="0" err="1">
                <a:solidFill>
                  <a:schemeClr val="accent3">
                    <a:lumMod val="25000"/>
                  </a:schemeClr>
                </a:solidFill>
                <a:latin typeface="Centaur" panose="02030504050205020304" pitchFamily="18" charset="0"/>
              </a:rPr>
              <a:t>Plotly</a:t>
            </a:r>
            <a:r>
              <a:rPr lang="en-US" sz="2100" dirty="0">
                <a:solidFill>
                  <a:schemeClr val="accent3">
                    <a:lumMod val="25000"/>
                  </a:schemeClr>
                </a:solidFill>
                <a:latin typeface="Centaur" panose="02030504050205020304" pitchFamily="18" charset="0"/>
              </a:rPr>
              <a:t> Dash</a:t>
            </a:r>
          </a:p>
          <a:p>
            <a:pPr>
              <a:lnSpc>
                <a:spcPct val="120000"/>
              </a:lnSpc>
              <a:spcBef>
                <a:spcPts val="0"/>
              </a:spcBef>
            </a:pPr>
            <a:r>
              <a:rPr lang="en-US" sz="2200" b="1" dirty="0">
                <a:solidFill>
                  <a:schemeClr val="accent3">
                    <a:lumMod val="25000"/>
                  </a:schemeClr>
                </a:solidFill>
                <a:latin typeface="Centaur" panose="02030504050205020304" pitchFamily="18" charset="0"/>
              </a:rPr>
              <a:t>Perform predictive analysis using classification </a:t>
            </a:r>
            <a:r>
              <a:rPr lang="en-US" sz="2200" b="1" dirty="0" smtClean="0">
                <a:solidFill>
                  <a:schemeClr val="accent3">
                    <a:lumMod val="25000"/>
                  </a:schemeClr>
                </a:solidFill>
                <a:latin typeface="Centaur" panose="02030504050205020304" pitchFamily="18" charset="0"/>
              </a:rPr>
              <a:t>models</a:t>
            </a:r>
          </a:p>
          <a:p>
            <a:pPr lvl="1">
              <a:lnSpc>
                <a:spcPct val="100000"/>
              </a:lnSpc>
              <a:spcBef>
                <a:spcPts val="0"/>
              </a:spcBef>
              <a:buFont typeface="Wingdings" panose="05000000000000000000" pitchFamily="2" charset="2"/>
              <a:buChar char="§"/>
            </a:pPr>
            <a:r>
              <a:rPr lang="en-US" sz="2100" dirty="0">
                <a:solidFill>
                  <a:schemeClr val="accent3">
                    <a:lumMod val="25000"/>
                  </a:schemeClr>
                </a:solidFill>
                <a:latin typeface="Centaur" panose="02030504050205020304" pitchFamily="18" charset="0"/>
              </a:rPr>
              <a:t>Build Models to predict landing outcomes using classification models. </a:t>
            </a:r>
            <a:endParaRPr lang="en-US" sz="2100" dirty="0">
              <a:solidFill>
                <a:schemeClr val="accent3">
                  <a:lumMod val="25000"/>
                </a:schemeClr>
              </a:solidFill>
              <a:latin typeface="Centaur" panose="02030504050205020304" pitchFamily="18" charset="0"/>
            </a:endParaRPr>
          </a:p>
          <a:p>
            <a:pPr lvl="1">
              <a:lnSpc>
                <a:spcPct val="100000"/>
              </a:lnSpc>
              <a:spcBef>
                <a:spcPts val="0"/>
              </a:spcBef>
              <a:buFont typeface="Wingdings" panose="05000000000000000000" pitchFamily="2" charset="2"/>
              <a:buChar char="§"/>
            </a:pPr>
            <a:r>
              <a:rPr lang="en-US" sz="2100" dirty="0">
                <a:solidFill>
                  <a:schemeClr val="accent3">
                    <a:lumMod val="25000"/>
                  </a:schemeClr>
                </a:solidFill>
                <a:latin typeface="Centaur" panose="02030504050205020304" pitchFamily="18" charset="0"/>
              </a:rPr>
              <a:t>Tune </a:t>
            </a:r>
            <a:r>
              <a:rPr lang="en-US" sz="2100" dirty="0">
                <a:solidFill>
                  <a:schemeClr val="accent3">
                    <a:lumMod val="25000"/>
                  </a:schemeClr>
                </a:solidFill>
                <a:latin typeface="Centaur" panose="02030504050205020304" pitchFamily="18" charset="0"/>
              </a:rPr>
              <a:t>and evaluate models to find best model and </a:t>
            </a:r>
            <a:r>
              <a:rPr lang="en-US" sz="2100" dirty="0">
                <a:solidFill>
                  <a:schemeClr val="accent3">
                    <a:lumMod val="25000"/>
                  </a:schemeClr>
                </a:solidFill>
                <a:latin typeface="Centaur" panose="02030504050205020304" pitchFamily="18" charset="0"/>
              </a:rPr>
              <a:t>parameters</a:t>
            </a:r>
            <a:endParaRPr lang="en-US" sz="2100" dirty="0">
              <a:solidFill>
                <a:schemeClr val="accent3">
                  <a:lumMod val="25000"/>
                </a:schemeClr>
              </a:solidFill>
              <a:latin typeface="Centaur" panose="02030504050205020304" pitchFamily="18" charset="0"/>
            </a:endParaRPr>
          </a:p>
          <a:p>
            <a:pPr>
              <a:lnSpc>
                <a:spcPct val="100000"/>
              </a:lnSpc>
              <a:spcBef>
                <a:spcPts val="1400"/>
              </a:spcBef>
            </a:pPr>
            <a:endParaRPr lang="en-US" sz="2200" dirty="0">
              <a:solidFill>
                <a:schemeClr val="accent3">
                  <a:lumMod val="25000"/>
                </a:schemeClr>
              </a:solidFill>
              <a:latin typeface="Centaur" panose="02030504050205020304" pitchFamily="18" charset="0"/>
            </a:endParaRPr>
          </a:p>
          <a:p>
            <a:pPr>
              <a:lnSpc>
                <a:spcPct val="100000"/>
              </a:lnSpc>
              <a:spcBef>
                <a:spcPts val="1400"/>
              </a:spcBef>
            </a:pPr>
            <a:endParaRPr lang="en-US" sz="2200" dirty="0">
              <a:solidFill>
                <a:schemeClr val="accent3">
                  <a:lumMod val="25000"/>
                </a:schemeClr>
              </a:solidFill>
              <a:latin typeface="Centaur" panose="02030504050205020304" pitchFamily="18" charset="0"/>
            </a:endParaRPr>
          </a:p>
          <a:p>
            <a:pPr>
              <a:lnSpc>
                <a:spcPct val="100000"/>
              </a:lnSpc>
              <a:spcBef>
                <a:spcPts val="1400"/>
              </a:spcBef>
            </a:pPr>
            <a:endParaRPr lang="en-US" sz="2200" dirty="0">
              <a:solidFill>
                <a:schemeClr val="accent3">
                  <a:lumMod val="25000"/>
                </a:schemeClr>
              </a:solidFill>
              <a:latin typeface="Centaur" panose="02030504050205020304" pitchFamily="18" charset="0"/>
            </a:endParaRPr>
          </a:p>
          <a:p>
            <a:pPr>
              <a:lnSpc>
                <a:spcPct val="100000"/>
              </a:lnSpc>
              <a:spcBef>
                <a:spcPts val="1400"/>
              </a:spcBef>
            </a:pPr>
            <a:endParaRPr lang="en-US" sz="2200" dirty="0">
              <a:solidFill>
                <a:schemeClr val="accent3">
                  <a:lumMod val="25000"/>
                </a:schemeClr>
              </a:solidFill>
              <a:latin typeface="Centaur" panose="02030504050205020304" pitchFamily="18" charset="0"/>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Snip Single Corner Rectangle 2"/>
          <p:cNvSpPr/>
          <p:nvPr/>
        </p:nvSpPr>
        <p:spPr>
          <a:xfrm>
            <a:off x="1950720" y="1912445"/>
            <a:ext cx="1828800" cy="118015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Use </a:t>
            </a:r>
            <a:r>
              <a:rPr lang="en-US" dirty="0" err="1" smtClean="0"/>
              <a:t>SpaceX</a:t>
            </a:r>
            <a:r>
              <a:rPr lang="en-US" dirty="0" smtClean="0"/>
              <a:t> Rest API</a:t>
            </a:r>
            <a:endParaRPr lang="en-US" dirty="0"/>
          </a:p>
        </p:txBody>
      </p:sp>
      <p:sp>
        <p:nvSpPr>
          <p:cNvPr id="7" name="Snip Single Corner Rectangle 6"/>
          <p:cNvSpPr/>
          <p:nvPr/>
        </p:nvSpPr>
        <p:spPr>
          <a:xfrm>
            <a:off x="4409440" y="1912445"/>
            <a:ext cx="1828800" cy="118015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SpaceX</a:t>
            </a:r>
            <a:r>
              <a:rPr lang="en-US" dirty="0" smtClean="0"/>
              <a:t> data in JSON</a:t>
            </a:r>
            <a:endParaRPr lang="en-US" dirty="0"/>
          </a:p>
        </p:txBody>
      </p:sp>
      <p:sp>
        <p:nvSpPr>
          <p:cNvPr id="8" name="Snip Single Corner Rectangle 7"/>
          <p:cNvSpPr/>
          <p:nvPr/>
        </p:nvSpPr>
        <p:spPr>
          <a:xfrm>
            <a:off x="1950720" y="4618185"/>
            <a:ext cx="1828800" cy="118015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Get HTML response data from Wikipedia</a:t>
            </a:r>
            <a:endParaRPr lang="en-US" dirty="0"/>
          </a:p>
        </p:txBody>
      </p:sp>
      <p:sp>
        <p:nvSpPr>
          <p:cNvPr id="9" name="Snip Single Corner Rectangle 8"/>
          <p:cNvSpPr/>
          <p:nvPr/>
        </p:nvSpPr>
        <p:spPr>
          <a:xfrm>
            <a:off x="4409440" y="4618185"/>
            <a:ext cx="1828800" cy="118015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Extract Data using Beautiful soup</a:t>
            </a:r>
            <a:endParaRPr lang="en-US" dirty="0"/>
          </a:p>
        </p:txBody>
      </p:sp>
      <p:sp>
        <p:nvSpPr>
          <p:cNvPr id="13" name="Snip Single Corner Rectangle 12"/>
          <p:cNvSpPr/>
          <p:nvPr/>
        </p:nvSpPr>
        <p:spPr>
          <a:xfrm>
            <a:off x="6957410" y="1912445"/>
            <a:ext cx="1828800" cy="118015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Normalize data into </a:t>
            </a:r>
            <a:r>
              <a:rPr lang="en-US" dirty="0" err="1" smtClean="0"/>
              <a:t>csv</a:t>
            </a:r>
            <a:r>
              <a:rPr lang="en-US" dirty="0" smtClean="0"/>
              <a:t> file</a:t>
            </a:r>
            <a:endParaRPr lang="en-US" dirty="0"/>
          </a:p>
        </p:txBody>
      </p:sp>
      <p:sp>
        <p:nvSpPr>
          <p:cNvPr id="14" name="Snip Single Corner Rectangle 13"/>
          <p:cNvSpPr/>
          <p:nvPr/>
        </p:nvSpPr>
        <p:spPr>
          <a:xfrm>
            <a:off x="6957410" y="4618185"/>
            <a:ext cx="1828800" cy="118015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Normalize </a:t>
            </a:r>
            <a:r>
              <a:rPr lang="en-US" dirty="0"/>
              <a:t>data into </a:t>
            </a:r>
            <a:r>
              <a:rPr lang="en-US" dirty="0" err="1"/>
              <a:t>csv</a:t>
            </a:r>
            <a:r>
              <a:rPr lang="en-US" dirty="0"/>
              <a:t> file</a:t>
            </a:r>
            <a:endParaRPr lang="en-US" dirty="0"/>
          </a:p>
        </p:txBody>
      </p:sp>
      <p:sp>
        <p:nvSpPr>
          <p:cNvPr id="15" name="Snip Single Corner Rectangle 14"/>
          <p:cNvSpPr/>
          <p:nvPr/>
        </p:nvSpPr>
        <p:spPr>
          <a:xfrm>
            <a:off x="10086372" y="3221728"/>
            <a:ext cx="1828800" cy="118015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Data to further process</a:t>
            </a:r>
            <a:endParaRPr lang="en-US" dirty="0"/>
          </a:p>
        </p:txBody>
      </p:sp>
      <p:cxnSp>
        <p:nvCxnSpPr>
          <p:cNvPr id="16" name="Straight Arrow Connector 15"/>
          <p:cNvCxnSpPr>
            <a:stCxn id="3" idx="0"/>
            <a:endCxn id="7" idx="2"/>
          </p:cNvCxnSpPr>
          <p:nvPr/>
        </p:nvCxnSpPr>
        <p:spPr>
          <a:xfrm>
            <a:off x="3779520" y="2502520"/>
            <a:ext cx="62992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endCxn id="13" idx="2"/>
          </p:cNvCxnSpPr>
          <p:nvPr/>
        </p:nvCxnSpPr>
        <p:spPr>
          <a:xfrm>
            <a:off x="6238240" y="2502520"/>
            <a:ext cx="71917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endCxn id="9" idx="2"/>
          </p:cNvCxnSpPr>
          <p:nvPr/>
        </p:nvCxnSpPr>
        <p:spPr>
          <a:xfrm>
            <a:off x="3779520" y="5208260"/>
            <a:ext cx="62992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0"/>
            <a:endCxn id="14" idx="2"/>
          </p:cNvCxnSpPr>
          <p:nvPr/>
        </p:nvCxnSpPr>
        <p:spPr>
          <a:xfrm>
            <a:off x="6238240" y="5208260"/>
            <a:ext cx="71917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p:cNvCxnSpPr>
            <a:stCxn id="13" idx="0"/>
          </p:cNvCxnSpPr>
          <p:nvPr/>
        </p:nvCxnSpPr>
        <p:spPr>
          <a:xfrm>
            <a:off x="8786210" y="2502520"/>
            <a:ext cx="1300162" cy="1058297"/>
          </a:xfrm>
          <a:prstGeom prst="bentConnector3">
            <a:avLst>
              <a:gd name="adj1" fmla="val 50000"/>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14" idx="0"/>
          </p:cNvCxnSpPr>
          <p:nvPr/>
        </p:nvCxnSpPr>
        <p:spPr>
          <a:xfrm flipV="1">
            <a:off x="8786210" y="4149963"/>
            <a:ext cx="1300162" cy="1058297"/>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a:t>
            </a:r>
            <a:r>
              <a:rPr lang="en-US" sz="2200" dirty="0" err="1">
                <a:solidFill>
                  <a:srgbClr val="1C7DDB"/>
                </a:solidFill>
                <a:latin typeface="Abadi"/>
              </a:rPr>
              <a:t>SpaceX</a:t>
            </a:r>
            <a:r>
              <a:rPr lang="en-US" sz="2200" dirty="0">
                <a:solidFill>
                  <a:srgbClr val="1C7DDB"/>
                </a:solidFill>
                <a:latin typeface="Abadi"/>
              </a:rPr>
              <a:t> API calls here</a:t>
            </a:r>
            <a:endParaRPr lang="en-US" dirty="0">
              <a:cs typeface="Calibri"/>
            </a:endParaRPr>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129</TotalTime>
  <Words>1648</Words>
  <Application>Microsoft Office PowerPoint</Application>
  <PresentationFormat>Widescreen</PresentationFormat>
  <Paragraphs>266</Paragraphs>
  <Slides>47</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47</vt:i4>
      </vt:variant>
    </vt:vector>
  </HeadingPairs>
  <TitlesOfParts>
    <vt:vector size="57" baseType="lpstr">
      <vt:lpstr>Abadi</vt:lpstr>
      <vt:lpstr>Arial</vt:lpstr>
      <vt:lpstr>Calibri</vt:lpstr>
      <vt:lpstr>Calibri Light</vt:lpstr>
      <vt:lpstr>Centaur</vt:lpstr>
      <vt:lpstr>IBM Plex Mono SemiBold</vt:lpstr>
      <vt:lpstr>IBM Plex Mono Text</vt:lpstr>
      <vt:lpstr>SF Pro</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Md Samrat Uz Zaman</cp:lastModifiedBy>
  <cp:revision>209</cp:revision>
  <dcterms:created xsi:type="dcterms:W3CDTF">2021-04-29T18:58:34Z</dcterms:created>
  <dcterms:modified xsi:type="dcterms:W3CDTF">2024-04-13T10:28:45Z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